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успеваемость</c:v>
                </c:pt>
              </c:strCache>
            </c:strRef>
          </c:tx>
          <c:invertIfNegative val="0"/>
          <c:cat>
            <c:strRef>
              <c:f>Лист1!$A$2:$A$9</c:f>
              <c:strCache>
                <c:ptCount val="8"/>
                <c:pt idx="0">
                  <c:v> 2 класс</c:v>
                </c:pt>
                <c:pt idx="1">
                  <c:v> 3 класс</c:v>
                </c:pt>
                <c:pt idx="2">
                  <c:v> 4 класс</c:v>
                </c:pt>
                <c:pt idx="3">
                  <c:v> 5 класс</c:v>
                </c:pt>
                <c:pt idx="4">
                  <c:v> 6 класс</c:v>
                </c:pt>
                <c:pt idx="5">
                  <c:v> 7 класс</c:v>
                </c:pt>
                <c:pt idx="6">
                  <c:v> 8 класс</c:v>
                </c:pt>
                <c:pt idx="7">
                  <c:v> 9 класс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качество</c:v>
                </c:pt>
              </c:strCache>
            </c:strRef>
          </c:tx>
          <c:invertIfNegative val="0"/>
          <c:cat>
            <c:strRef>
              <c:f>Лист1!$A$2:$A$9</c:f>
              <c:strCache>
                <c:ptCount val="8"/>
                <c:pt idx="0">
                  <c:v> 2 класс</c:v>
                </c:pt>
                <c:pt idx="1">
                  <c:v> 3 класс</c:v>
                </c:pt>
                <c:pt idx="2">
                  <c:v> 4 класс</c:v>
                </c:pt>
                <c:pt idx="3">
                  <c:v> 5 класс</c:v>
                </c:pt>
                <c:pt idx="4">
                  <c:v> 6 класс</c:v>
                </c:pt>
                <c:pt idx="5">
                  <c:v> 7 класс</c:v>
                </c:pt>
                <c:pt idx="6">
                  <c:v> 8 класс</c:v>
                </c:pt>
                <c:pt idx="7">
                  <c:v> 9 класс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75</c:v>
                </c:pt>
                <c:pt idx="1">
                  <c:v>57.4</c:v>
                </c:pt>
                <c:pt idx="2">
                  <c:v>50</c:v>
                </c:pt>
                <c:pt idx="3">
                  <c:v>75</c:v>
                </c:pt>
                <c:pt idx="4">
                  <c:v>40</c:v>
                </c:pt>
                <c:pt idx="5">
                  <c:v>100</c:v>
                </c:pt>
                <c:pt idx="6">
                  <c:v>75</c:v>
                </c:pt>
                <c:pt idx="7">
                  <c:v>60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Лист1!$A$2:$A$9</c:f>
              <c:strCache>
                <c:ptCount val="8"/>
                <c:pt idx="0">
                  <c:v> 2 класс</c:v>
                </c:pt>
                <c:pt idx="1">
                  <c:v> 3 класс</c:v>
                </c:pt>
                <c:pt idx="2">
                  <c:v> 4 класс</c:v>
                </c:pt>
                <c:pt idx="3">
                  <c:v> 5 класс</c:v>
                </c:pt>
                <c:pt idx="4">
                  <c:v> 6 класс</c:v>
                </c:pt>
                <c:pt idx="5">
                  <c:v> 7 класс</c:v>
                </c:pt>
                <c:pt idx="6">
                  <c:v> 8 класс</c:v>
                </c:pt>
                <c:pt idx="7">
                  <c:v> 9 класс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999680"/>
        <c:axId val="93001216"/>
      </c:barChart>
      <c:catAx>
        <c:axId val="92999680"/>
        <c:scaling>
          <c:orientation val="minMax"/>
        </c:scaling>
        <c:delete val="0"/>
        <c:axPos val="b"/>
        <c:majorTickMark val="out"/>
        <c:minorTickMark val="none"/>
        <c:tickLblPos val="nextTo"/>
        <c:crossAx val="93001216"/>
        <c:crosses val="autoZero"/>
        <c:auto val="1"/>
        <c:lblAlgn val="ctr"/>
        <c:lblOffset val="100"/>
        <c:noMultiLvlLbl val="0"/>
      </c:catAx>
      <c:valAx>
        <c:axId val="93001216"/>
        <c:scaling>
          <c:orientation val="minMax"/>
          <c:max val="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999680"/>
        <c:crosses val="autoZero"/>
        <c:crossBetween val="between"/>
      </c:valAx>
    </c:plotArea>
    <c:legend>
      <c:legendPos val="r"/>
      <c:legendEntry>
        <c:idx val="2"/>
        <c:delete val="1"/>
      </c:legendEntry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качество 1 четверть</c:v>
                </c:pt>
              </c:strCache>
            </c:strRef>
          </c:tx>
          <c:invertIfNegative val="0"/>
          <c:cat>
            <c:strRef>
              <c:f>Лист1!$A$2:$A$9</c:f>
              <c:strCache>
                <c:ptCount val="8"/>
                <c:pt idx="0">
                  <c:v> 2 класс</c:v>
                </c:pt>
                <c:pt idx="1">
                  <c:v> 3 класс</c:v>
                </c:pt>
                <c:pt idx="2">
                  <c:v> 4 класс</c:v>
                </c:pt>
                <c:pt idx="3">
                  <c:v> 5 класс</c:v>
                </c:pt>
                <c:pt idx="4">
                  <c:v> 6 класс</c:v>
                </c:pt>
                <c:pt idx="5">
                  <c:v> 7 класс</c:v>
                </c:pt>
                <c:pt idx="6">
                  <c:v> 8 класс</c:v>
                </c:pt>
                <c:pt idx="7">
                  <c:v> 9 класс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87.5</c:v>
                </c:pt>
                <c:pt idx="1">
                  <c:v>57.4</c:v>
                </c:pt>
                <c:pt idx="2">
                  <c:v>25</c:v>
                </c:pt>
                <c:pt idx="3">
                  <c:v>75</c:v>
                </c:pt>
                <c:pt idx="4">
                  <c:v>40</c:v>
                </c:pt>
                <c:pt idx="5">
                  <c:v>100</c:v>
                </c:pt>
                <c:pt idx="6">
                  <c:v>62.5</c:v>
                </c:pt>
                <c:pt idx="7">
                  <c:v>60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качество 2 четверть</c:v>
                </c:pt>
              </c:strCache>
            </c:strRef>
          </c:tx>
          <c:invertIfNegative val="0"/>
          <c:cat>
            <c:strRef>
              <c:f>Лист1!$A$2:$A$9</c:f>
              <c:strCache>
                <c:ptCount val="8"/>
                <c:pt idx="0">
                  <c:v> 2 класс</c:v>
                </c:pt>
                <c:pt idx="1">
                  <c:v> 3 класс</c:v>
                </c:pt>
                <c:pt idx="2">
                  <c:v> 4 класс</c:v>
                </c:pt>
                <c:pt idx="3">
                  <c:v> 5 класс</c:v>
                </c:pt>
                <c:pt idx="4">
                  <c:v> 6 класс</c:v>
                </c:pt>
                <c:pt idx="5">
                  <c:v> 7 класс</c:v>
                </c:pt>
                <c:pt idx="6">
                  <c:v> 8 класс</c:v>
                </c:pt>
                <c:pt idx="7">
                  <c:v> 9 класс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75</c:v>
                </c:pt>
                <c:pt idx="1">
                  <c:v>57.4</c:v>
                </c:pt>
                <c:pt idx="2">
                  <c:v>50</c:v>
                </c:pt>
                <c:pt idx="3">
                  <c:v>75</c:v>
                </c:pt>
                <c:pt idx="4">
                  <c:v>40</c:v>
                </c:pt>
                <c:pt idx="5">
                  <c:v>100</c:v>
                </c:pt>
                <c:pt idx="6">
                  <c:v>75</c:v>
                </c:pt>
                <c:pt idx="7">
                  <c:v>60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Лист1!$A$2:$A$9</c:f>
              <c:strCache>
                <c:ptCount val="8"/>
                <c:pt idx="0">
                  <c:v> 2 класс</c:v>
                </c:pt>
                <c:pt idx="1">
                  <c:v> 3 класс</c:v>
                </c:pt>
                <c:pt idx="2">
                  <c:v> 4 класс</c:v>
                </c:pt>
                <c:pt idx="3">
                  <c:v> 5 класс</c:v>
                </c:pt>
                <c:pt idx="4">
                  <c:v> 6 класс</c:v>
                </c:pt>
                <c:pt idx="5">
                  <c:v> 7 класс</c:v>
                </c:pt>
                <c:pt idx="6">
                  <c:v> 8 класс</c:v>
                </c:pt>
                <c:pt idx="7">
                  <c:v> 9 класс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284160"/>
        <c:axId val="40285696"/>
      </c:barChart>
      <c:catAx>
        <c:axId val="40284160"/>
        <c:scaling>
          <c:orientation val="minMax"/>
        </c:scaling>
        <c:delete val="0"/>
        <c:axPos val="b"/>
        <c:majorTickMark val="out"/>
        <c:minorTickMark val="none"/>
        <c:tickLblPos val="nextTo"/>
        <c:crossAx val="40285696"/>
        <c:crosses val="autoZero"/>
        <c:auto val="1"/>
        <c:lblAlgn val="ctr"/>
        <c:lblOffset val="100"/>
        <c:noMultiLvlLbl val="0"/>
      </c:catAx>
      <c:valAx>
        <c:axId val="40285696"/>
        <c:scaling>
          <c:orientation val="minMax"/>
          <c:max val="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284160"/>
        <c:crosses val="autoZero"/>
        <c:crossBetween val="between"/>
      </c:valAx>
    </c:plotArea>
    <c:legend>
      <c:legendPos val="r"/>
      <c:legendEntry>
        <c:idx val="2"/>
        <c:delete val="1"/>
      </c:legendEntry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успеваемость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1 четверть</c:v>
                </c:pt>
                <c:pt idx="1">
                  <c:v>2 четверть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100</c:v>
                </c:pt>
                <c:pt idx="1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качество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1 четверть</c:v>
                </c:pt>
                <c:pt idx="1">
                  <c:v>2 четверть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64</c:v>
                </c:pt>
                <c:pt idx="1">
                  <c:v>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542592"/>
        <c:axId val="40544128"/>
      </c:barChart>
      <c:catAx>
        <c:axId val="40542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0544128"/>
        <c:crosses val="autoZero"/>
        <c:auto val="1"/>
        <c:lblAlgn val="ctr"/>
        <c:lblOffset val="100"/>
        <c:noMultiLvlLbl val="0"/>
      </c:catAx>
      <c:valAx>
        <c:axId val="40544128"/>
        <c:scaling>
          <c:orientation val="minMax"/>
          <c:max val="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5425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успеваемость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2 четверть 2015/2016</c:v>
                </c:pt>
                <c:pt idx="1">
                  <c:v>2 четверть 2016/2017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97</c:v>
                </c:pt>
                <c:pt idx="1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качество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2 четверть 2015/2016</c:v>
                </c:pt>
                <c:pt idx="1">
                  <c:v>2 четверть 2016/2017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56</c:v>
                </c:pt>
                <c:pt idx="1">
                  <c:v>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114368"/>
        <c:axId val="29115904"/>
      </c:barChart>
      <c:catAx>
        <c:axId val="29114368"/>
        <c:scaling>
          <c:orientation val="minMax"/>
        </c:scaling>
        <c:delete val="0"/>
        <c:axPos val="b"/>
        <c:majorTickMark val="out"/>
        <c:minorTickMark val="none"/>
        <c:tickLblPos val="nextTo"/>
        <c:crossAx val="29115904"/>
        <c:crosses val="autoZero"/>
        <c:auto val="1"/>
        <c:lblAlgn val="ctr"/>
        <c:lblOffset val="100"/>
        <c:noMultiLvlLbl val="0"/>
      </c:catAx>
      <c:valAx>
        <c:axId val="29115904"/>
        <c:scaling>
          <c:orientation val="minMax"/>
          <c:max val="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91143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призёры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2015/2016</c:v>
                </c:pt>
                <c:pt idx="1">
                  <c:v>2016/2017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</c:v>
                </c:pt>
                <c:pt idx="1">
                  <c:v>31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победители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2015/2016</c:v>
                </c:pt>
                <c:pt idx="1">
                  <c:v>2016/2017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16</c:v>
                </c:pt>
                <c:pt idx="1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051328"/>
        <c:axId val="28057600"/>
      </c:barChart>
      <c:catAx>
        <c:axId val="28051328"/>
        <c:scaling>
          <c:orientation val="minMax"/>
        </c:scaling>
        <c:delete val="0"/>
        <c:axPos val="b"/>
        <c:majorTickMark val="out"/>
        <c:minorTickMark val="none"/>
        <c:tickLblPos val="nextTo"/>
        <c:crossAx val="28057600"/>
        <c:crosses val="autoZero"/>
        <c:auto val="1"/>
        <c:lblAlgn val="ctr"/>
        <c:lblOffset val="100"/>
        <c:noMultiLvlLbl val="0"/>
      </c:catAx>
      <c:valAx>
        <c:axId val="28057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0513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4883A-C86E-4862-9ACA-8E5494626B0E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FAC244-21F4-4D48-970C-5025652F4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779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AC244-21F4-4D48-970C-5025652F4C0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67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76672"/>
            <a:ext cx="7175351" cy="936104"/>
          </a:xfrm>
        </p:spPr>
        <p:txBody>
          <a:bodyPr/>
          <a:lstStyle/>
          <a:p>
            <a:pPr marL="18288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effectLst/>
                <a:latin typeface="Calibri"/>
                <a:ea typeface="Calibri"/>
                <a:cs typeface="Times New Roman"/>
              </a:rPr>
              <a:t>Итоги 2 четверти</a:t>
            </a:r>
            <a:r>
              <a:rPr lang="ru-RU" sz="4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379652149"/>
              </p:ext>
            </p:extLst>
          </p:nvPr>
        </p:nvGraphicFramePr>
        <p:xfrm>
          <a:off x="1043608" y="1484784"/>
          <a:ext cx="691276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971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76672"/>
            <a:ext cx="7175351" cy="936104"/>
          </a:xfrm>
        </p:spPr>
        <p:txBody>
          <a:bodyPr/>
          <a:lstStyle/>
          <a:p>
            <a:pPr marL="18288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effectLst/>
                <a:latin typeface="Calibri"/>
                <a:ea typeface="Calibri"/>
                <a:cs typeface="Times New Roman"/>
              </a:rPr>
              <a:t>Итоги 1 и 2 четверти (качество)</a:t>
            </a:r>
            <a:br>
              <a:rPr lang="ru-RU" sz="2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4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902415992"/>
              </p:ext>
            </p:extLst>
          </p:nvPr>
        </p:nvGraphicFramePr>
        <p:xfrm>
          <a:off x="971600" y="1268760"/>
          <a:ext cx="698477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373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609248"/>
          </a:xfrm>
        </p:spPr>
        <p:txBody>
          <a:bodyPr>
            <a:normAutofit fontScale="25000" lnSpcReduction="20000"/>
          </a:bodyPr>
          <a:lstStyle/>
          <a:p>
            <a:pPr marL="4572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600" dirty="0">
                <a:latin typeface="Times New Roman" pitchFamily="18" charset="0"/>
                <a:ea typeface="Calibri"/>
                <a:cs typeface="Times New Roman" pitchFamily="18" charset="0"/>
              </a:rPr>
              <a:t>Общий результат, качество и </a:t>
            </a:r>
            <a:r>
              <a:rPr lang="ru-RU" sz="8600" dirty="0" smtClean="0">
                <a:latin typeface="Times New Roman" pitchFamily="18" charset="0"/>
                <a:ea typeface="Calibri"/>
                <a:cs typeface="Times New Roman" pitchFamily="18" charset="0"/>
              </a:rPr>
              <a:t>успеваемости </a:t>
            </a:r>
            <a:r>
              <a:rPr lang="ru-RU" sz="8600" dirty="0">
                <a:latin typeface="Times New Roman" pitchFamily="18" charset="0"/>
                <a:ea typeface="Calibri"/>
                <a:cs typeface="Times New Roman" pitchFamily="18" charset="0"/>
              </a:rPr>
              <a:t>1 и 2 </a:t>
            </a:r>
            <a:r>
              <a:rPr lang="ru-RU" sz="8600" dirty="0" smtClean="0">
                <a:latin typeface="Times New Roman" pitchFamily="18" charset="0"/>
                <a:ea typeface="Calibri"/>
                <a:cs typeface="Times New Roman" pitchFamily="18" charset="0"/>
              </a:rPr>
              <a:t>четверти</a:t>
            </a:r>
            <a:endParaRPr lang="ru-RU" sz="8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" indent="0">
              <a:buNone/>
            </a:pP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730598923"/>
              </p:ext>
            </p:extLst>
          </p:nvPr>
        </p:nvGraphicFramePr>
        <p:xfrm>
          <a:off x="1115616" y="1268760"/>
          <a:ext cx="705678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27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609248"/>
          </a:xfrm>
        </p:spPr>
        <p:txBody>
          <a:bodyPr>
            <a:normAutofit/>
          </a:bodyPr>
          <a:lstStyle/>
          <a:p>
            <a:pPr marL="4572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Итоги 2 четверти 2015/2016 и 2016/2017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867729940"/>
              </p:ext>
            </p:extLst>
          </p:nvPr>
        </p:nvGraphicFramePr>
        <p:xfrm>
          <a:off x="1043608" y="1268760"/>
          <a:ext cx="7416824" cy="47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037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332656"/>
            <a:ext cx="6400800" cy="504056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rgbClr val="212121"/>
                </a:solidFill>
                <a:latin typeface="Times New Roman"/>
                <a:ea typeface="Times New Roman"/>
              </a:rPr>
              <a:t>Результаты школьной </a:t>
            </a:r>
            <a:r>
              <a:rPr lang="ru-RU" sz="2400" b="1" dirty="0">
                <a:solidFill>
                  <a:srgbClr val="212121"/>
                </a:solidFill>
                <a:latin typeface="Times New Roman"/>
                <a:ea typeface="Times New Roman"/>
              </a:rPr>
              <a:t>олимпиады 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822324"/>
            <a:ext cx="6408712" cy="5559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067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332656"/>
            <a:ext cx="6400800" cy="432048"/>
          </a:xfrm>
        </p:spPr>
        <p:txBody>
          <a:bodyPr>
            <a:normAutofit lnSpcReduction="10000"/>
          </a:bodyPr>
          <a:lstStyle/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400" b="1" dirty="0">
                <a:solidFill>
                  <a:srgbClr val="212121"/>
                </a:solidFill>
                <a:latin typeface="Times New Roman"/>
                <a:ea typeface="Times New Roman"/>
              </a:rPr>
              <a:t>Результаты школьной олимпиады 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4" y="764704"/>
            <a:ext cx="6240735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426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404664"/>
            <a:ext cx="6400800" cy="1008112"/>
          </a:xfrm>
        </p:spPr>
        <p:txBody>
          <a:bodyPr>
            <a:normAutofit lnSpcReduction="10000"/>
          </a:bodyPr>
          <a:lstStyle/>
          <a:p>
            <a:pPr marL="4572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Результаты школьной олимпиады </a:t>
            </a:r>
            <a:r>
              <a:rPr lang="ru-RU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2015/2016 и 2016/2017 </a:t>
            </a:r>
            <a:r>
              <a:rPr lang="ru-RU" sz="28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уч.год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552122955"/>
              </p:ext>
            </p:extLst>
          </p:nvPr>
        </p:nvGraphicFramePr>
        <p:xfrm>
          <a:off x="1115616" y="1412776"/>
          <a:ext cx="691276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016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404664"/>
            <a:ext cx="6400800" cy="57606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>
                <a:solidFill>
                  <a:srgbClr val="212121"/>
                </a:solidFill>
                <a:latin typeface="Times New Roman"/>
                <a:ea typeface="Times New Roman"/>
              </a:rPr>
              <a:t>Результаты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районной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олимпиады</a:t>
            </a:r>
            <a:endParaRPr lang="ru-RU" sz="2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1412776"/>
            <a:ext cx="7056784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67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6400800" cy="432048"/>
          </a:xfrm>
        </p:spPr>
        <p:txBody>
          <a:bodyPr>
            <a:normAutofit/>
          </a:bodyPr>
          <a:lstStyle/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000" b="1" dirty="0">
                <a:solidFill>
                  <a:srgbClr val="212121"/>
                </a:solidFill>
                <a:latin typeface="Times New Roman"/>
                <a:ea typeface="Times New Roman"/>
              </a:rPr>
              <a:t>Результаты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районной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олимпиады</a:t>
            </a:r>
            <a:r>
              <a:rPr lang="ru-RU" sz="20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2015/2016 уч. год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4" y="836712"/>
            <a:ext cx="631274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3068960"/>
            <a:ext cx="6408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212121"/>
                </a:solidFill>
                <a:latin typeface="Times New Roman"/>
                <a:ea typeface="Times New Roman"/>
              </a:rPr>
              <a:t>Результаты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районной олимпиады</a:t>
            </a:r>
            <a:r>
              <a:rPr lang="ru-RU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2016/2017 уч. год</a:t>
            </a:r>
            <a:endParaRPr lang="ru-RU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4" y="3861048"/>
            <a:ext cx="6312744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699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148</TotalTime>
  <Words>58</Words>
  <Application>Microsoft Office PowerPoint</Application>
  <PresentationFormat>Экран (4:3)</PresentationFormat>
  <Paragraphs>11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Итоги 2 четверти  </vt:lpstr>
      <vt:lpstr>Итоги 1 и 2 четверти (качество)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четверть </dc:title>
  <dc:creator>фирдаус</dc:creator>
  <cp:lastModifiedBy>student</cp:lastModifiedBy>
  <cp:revision>10</cp:revision>
  <dcterms:created xsi:type="dcterms:W3CDTF">2017-01-16T04:40:01Z</dcterms:created>
  <dcterms:modified xsi:type="dcterms:W3CDTF">2017-01-17T11:08:12Z</dcterms:modified>
</cp:coreProperties>
</file>